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8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3" r:id="rId6"/>
    <p:sldId id="262" r:id="rId7"/>
    <p:sldId id="264" r:id="rId8"/>
    <p:sldId id="267" r:id="rId9"/>
    <p:sldId id="261" r:id="rId10"/>
    <p:sldId id="260" r:id="rId11"/>
    <p:sldId id="266" r:id="rId12"/>
    <p:sldId id="265" r:id="rId13"/>
    <p:sldId id="268" r:id="rId14"/>
    <p:sldId id="270" r:id="rId15"/>
    <p:sldId id="269" r:id="rId16"/>
    <p:sldId id="271" r:id="rId17"/>
    <p:sldId id="273" r:id="rId18"/>
    <p:sldId id="275" r:id="rId19"/>
    <p:sldId id="274" r:id="rId20"/>
    <p:sldId id="276" r:id="rId21"/>
    <p:sldId id="272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openxmlformats.org/officeDocument/2006/relationships/customXml" Target="../customXml/item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7/10/2023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7/10/2023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7/10/2023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7/10/2023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7/10/2023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7/10/2023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7/10/2023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13" Type="http://schemas.openxmlformats.org/officeDocument/2006/relationships/image" Target="../media/image31.jpg"/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12" Type="http://schemas.openxmlformats.org/officeDocument/2006/relationships/image" Target="../media/image30.jpg"/><Relationship Id="rId17" Type="http://schemas.openxmlformats.org/officeDocument/2006/relationships/image" Target="../media/image35.jpg"/><Relationship Id="rId2" Type="http://schemas.openxmlformats.org/officeDocument/2006/relationships/image" Target="../media/image20.jpg"/><Relationship Id="rId16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11" Type="http://schemas.openxmlformats.org/officeDocument/2006/relationships/image" Target="../media/image29.jpg"/><Relationship Id="rId5" Type="http://schemas.openxmlformats.org/officeDocument/2006/relationships/image" Target="../media/image23.jpg"/><Relationship Id="rId15" Type="http://schemas.openxmlformats.org/officeDocument/2006/relationships/image" Target="../media/image33.jpg"/><Relationship Id="rId10" Type="http://schemas.openxmlformats.org/officeDocument/2006/relationships/image" Target="../media/image28.jpg"/><Relationship Id="rId4" Type="http://schemas.openxmlformats.org/officeDocument/2006/relationships/image" Target="../media/image22.jpg"/><Relationship Id="rId9" Type="http://schemas.openxmlformats.org/officeDocument/2006/relationships/image" Target="../media/image27.jpg"/><Relationship Id="rId14" Type="http://schemas.openxmlformats.org/officeDocument/2006/relationships/image" Target="../media/image3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hiwonder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ECF77-8C64-4925-8A1C-635A00E3D4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Object Following with </a:t>
            </a:r>
            <a:r>
              <a:rPr lang="en-US" dirty="0" err="1"/>
              <a:t>PuppyPi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A5CDC2-24BA-42D6-B8C1-83FE19D170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459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AF765-57B0-4497-9A96-607AEDA2F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1796"/>
          </a:xfrm>
        </p:spPr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1A1B4-6031-497C-A701-5CECB6DDC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454204"/>
            <a:ext cx="8946541" cy="437119"/>
          </a:xfrm>
        </p:spPr>
        <p:txBody>
          <a:bodyPr/>
          <a:lstStyle/>
          <a:p>
            <a:r>
              <a:rPr lang="en-US" dirty="0"/>
              <a:t>Fill out information as shown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D15AAA-4B54-4C9C-B343-CDE92AC50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140" y="2061013"/>
            <a:ext cx="3452076" cy="46555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18A466-2220-4F77-87B6-100503233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508" y="3252103"/>
            <a:ext cx="3276768" cy="2273417"/>
          </a:xfrm>
          <a:prstGeom prst="rect">
            <a:avLst/>
          </a:prstGeo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5E87A5ED-DEF1-4448-874F-DA3EA4610DD7}"/>
              </a:ext>
            </a:extLst>
          </p:cNvPr>
          <p:cNvSpPr/>
          <p:nvPr/>
        </p:nvSpPr>
        <p:spPr>
          <a:xfrm>
            <a:off x="9016106" y="4181772"/>
            <a:ext cx="578340" cy="10941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86C9AD-48F2-4DBC-81A9-2EB70E1EC71D}"/>
              </a:ext>
            </a:extLst>
          </p:cNvPr>
          <p:cNvSpPr txBox="1"/>
          <p:nvPr/>
        </p:nvSpPr>
        <p:spPr>
          <a:xfrm>
            <a:off x="9594446" y="4019479"/>
            <a:ext cx="1414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ml4hst2023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32DD9E45-D7D9-489A-B3DC-4D8EE188D625}"/>
              </a:ext>
            </a:extLst>
          </p:cNvPr>
          <p:cNvSpPr/>
          <p:nvPr/>
        </p:nvSpPr>
        <p:spPr>
          <a:xfrm>
            <a:off x="7488199" y="3885103"/>
            <a:ext cx="578340" cy="10941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147252A8-F624-4E91-AC5D-715FDA09E6EF}"/>
              </a:ext>
            </a:extLst>
          </p:cNvPr>
          <p:cNvSpPr/>
          <p:nvPr/>
        </p:nvSpPr>
        <p:spPr>
          <a:xfrm>
            <a:off x="3400752" y="3836696"/>
            <a:ext cx="578340" cy="10941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817B2E99-AFD3-4E97-BE9D-7DDDEAC4D556}"/>
              </a:ext>
            </a:extLst>
          </p:cNvPr>
          <p:cNvSpPr/>
          <p:nvPr/>
        </p:nvSpPr>
        <p:spPr>
          <a:xfrm>
            <a:off x="3400752" y="4061093"/>
            <a:ext cx="578340" cy="10941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93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AF765-57B0-4497-9A96-607AEDA2F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1796"/>
          </a:xfrm>
        </p:spPr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1A1B4-6031-497C-A701-5CECB6DDC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454203"/>
            <a:ext cx="8946541" cy="4195481"/>
          </a:xfrm>
        </p:spPr>
        <p:txBody>
          <a:bodyPr/>
          <a:lstStyle/>
          <a:p>
            <a:r>
              <a:rPr lang="en-US" dirty="0"/>
              <a:t>Once you run the collection script, the Pi will take a picture every 0.5 seconds approximately.</a:t>
            </a:r>
          </a:p>
          <a:p>
            <a:r>
              <a:rPr lang="en-US" dirty="0"/>
              <a:t>One person in your group should move the ball around.</a:t>
            </a:r>
          </a:p>
          <a:p>
            <a:r>
              <a:rPr lang="en-US" dirty="0"/>
              <a:t>Another person should start and stop the script after about 15 seconds of runtime.</a:t>
            </a:r>
          </a:p>
          <a:p>
            <a:r>
              <a:rPr lang="en-US" dirty="0"/>
              <a:t>You are supplementing a dataset which I have already created; your data doesn’t have to be perfect!</a:t>
            </a:r>
          </a:p>
        </p:txBody>
      </p:sp>
    </p:spTree>
    <p:extLst>
      <p:ext uri="{BB962C8B-B14F-4D97-AF65-F5344CB8AC3E}">
        <p14:creationId xmlns:p14="http://schemas.microsoft.com/office/powerpoint/2010/main" val="2101054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AF765-57B0-4497-9A96-607AEDA2F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1796"/>
          </a:xfrm>
        </p:spPr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1A1B4-6031-497C-A701-5CECB6DDC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01" y="1284514"/>
            <a:ext cx="10670688" cy="618437"/>
          </a:xfrm>
        </p:spPr>
        <p:txBody>
          <a:bodyPr>
            <a:normAutofit/>
          </a:bodyPr>
          <a:lstStyle/>
          <a:p>
            <a:r>
              <a:rPr lang="en-US" dirty="0"/>
              <a:t>Once at Raspberry Pi desktop, open a terminal and run collection script as shown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9B5853-0268-425D-A80C-194C46D0E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13" y="1785005"/>
            <a:ext cx="6815348" cy="3908176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006B9EA4-F39C-4F13-830C-3493C88A6142}"/>
              </a:ext>
            </a:extLst>
          </p:cNvPr>
          <p:cNvSpPr/>
          <p:nvPr/>
        </p:nvSpPr>
        <p:spPr>
          <a:xfrm rot="5400000">
            <a:off x="1464686" y="2217712"/>
            <a:ext cx="578340" cy="10941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FEFBBA-4062-4918-BB9C-2D0C81F147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156"/>
          <a:stretch/>
        </p:blipFill>
        <p:spPr>
          <a:xfrm>
            <a:off x="1226213" y="5965563"/>
            <a:ext cx="8960310" cy="8317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3F2B48-712B-4248-AC78-7B0510E308DE}"/>
              </a:ext>
            </a:extLst>
          </p:cNvPr>
          <p:cNvSpPr txBox="1"/>
          <p:nvPr/>
        </p:nvSpPr>
        <p:spPr>
          <a:xfrm>
            <a:off x="9058031" y="2797908"/>
            <a:ext cx="26337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Press </a:t>
            </a:r>
            <a:r>
              <a:rPr lang="en-US" dirty="0" err="1"/>
              <a:t>Ctrl+C</a:t>
            </a:r>
            <a:r>
              <a:rPr lang="en-US" dirty="0"/>
              <a:t> in</a:t>
            </a:r>
          </a:p>
          <a:p>
            <a:r>
              <a:rPr lang="en-US" dirty="0"/>
              <a:t>   terminal to stop</a:t>
            </a:r>
          </a:p>
          <a:p>
            <a:r>
              <a:rPr lang="en-US" dirty="0"/>
              <a:t>   script</a:t>
            </a:r>
          </a:p>
          <a:p>
            <a:r>
              <a:rPr lang="en-US" dirty="0"/>
              <a:t>* Connect </a:t>
            </a:r>
            <a:r>
              <a:rPr lang="en-US" dirty="0" err="1"/>
              <a:t>PuppyPi</a:t>
            </a:r>
            <a:endParaRPr lang="en-US" dirty="0"/>
          </a:p>
          <a:p>
            <a:r>
              <a:rPr lang="en-US" dirty="0"/>
              <a:t>   to charger after</a:t>
            </a:r>
          </a:p>
          <a:p>
            <a:r>
              <a:rPr lang="en-US" dirty="0"/>
              <a:t>   shutting down script</a:t>
            </a:r>
          </a:p>
        </p:txBody>
      </p:sp>
    </p:spTree>
    <p:extLst>
      <p:ext uri="{BB962C8B-B14F-4D97-AF65-F5344CB8AC3E}">
        <p14:creationId xmlns:p14="http://schemas.microsoft.com/office/powerpoint/2010/main" val="1377015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AF765-57B0-4497-9A96-607AEDA2F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1796"/>
          </a:xfrm>
        </p:spPr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1A1B4-6031-497C-A701-5CECB6DDC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454203"/>
            <a:ext cx="8946541" cy="61843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Back on laptop, open WinSCP to transfer training data back to computer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1E95F3-221B-496D-BE43-883ECCB2EE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67" t="23883" r="21667"/>
          <a:stretch/>
        </p:blipFill>
        <p:spPr>
          <a:xfrm>
            <a:off x="646111" y="2621282"/>
            <a:ext cx="3839387" cy="37149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7D370F-0296-4A03-8F0B-5014292A9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456" y="2242329"/>
            <a:ext cx="6355433" cy="4307269"/>
          </a:xfrm>
          <a:prstGeom prst="rect">
            <a:avLst/>
          </a:prstGeo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E7330B11-FEB1-45A3-89B6-0AC5870AB3D0}"/>
              </a:ext>
            </a:extLst>
          </p:cNvPr>
          <p:cNvSpPr/>
          <p:nvPr/>
        </p:nvSpPr>
        <p:spPr>
          <a:xfrm>
            <a:off x="9305666" y="3602652"/>
            <a:ext cx="578340" cy="10941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9139818D-8B6E-4C7B-9F9E-FF2B3EABF452}"/>
              </a:ext>
            </a:extLst>
          </p:cNvPr>
          <p:cNvSpPr/>
          <p:nvPr/>
        </p:nvSpPr>
        <p:spPr>
          <a:xfrm>
            <a:off x="8787506" y="4097952"/>
            <a:ext cx="578340" cy="10941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23BD7EA1-9AAE-4EDA-B911-2C79F0D62DFD}"/>
              </a:ext>
            </a:extLst>
          </p:cNvPr>
          <p:cNvSpPr/>
          <p:nvPr/>
        </p:nvSpPr>
        <p:spPr>
          <a:xfrm rot="5400000">
            <a:off x="10166697" y="4441830"/>
            <a:ext cx="578340" cy="10941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5ECFFD-C13B-42C6-921B-2A632531B9C6}"/>
              </a:ext>
            </a:extLst>
          </p:cNvPr>
          <p:cNvSpPr txBox="1"/>
          <p:nvPr/>
        </p:nvSpPr>
        <p:spPr>
          <a:xfrm>
            <a:off x="9693866" y="4785708"/>
            <a:ext cx="1414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ml4hst2023</a:t>
            </a:r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A2CE811D-1F12-4D14-96E9-4830196013FB}"/>
              </a:ext>
            </a:extLst>
          </p:cNvPr>
          <p:cNvSpPr/>
          <p:nvPr/>
        </p:nvSpPr>
        <p:spPr>
          <a:xfrm rot="16200000">
            <a:off x="8877388" y="5896533"/>
            <a:ext cx="578340" cy="10941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7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AF765-57B0-4497-9A96-607AEDA2F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1796"/>
          </a:xfrm>
        </p:spPr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1A1B4-6031-497C-A701-5CECB6DDC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454203"/>
            <a:ext cx="8946541" cy="618437"/>
          </a:xfrm>
        </p:spPr>
        <p:txBody>
          <a:bodyPr>
            <a:normAutofit/>
          </a:bodyPr>
          <a:lstStyle/>
          <a:p>
            <a:r>
              <a:rPr lang="en-US" dirty="0"/>
              <a:t>Transfer collected images from Pi back to laptop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89BBB0-0F96-426E-8ACD-53433665F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588" y="2173437"/>
            <a:ext cx="7107183" cy="4536781"/>
          </a:xfrm>
          <a:prstGeom prst="rect">
            <a:avLst/>
          </a:prstGeom>
        </p:spPr>
      </p:pic>
      <p:sp>
        <p:nvSpPr>
          <p:cNvPr id="13" name="Arrow: Left 12">
            <a:extLst>
              <a:ext uri="{FF2B5EF4-FFF2-40B4-BE49-F238E27FC236}">
                <a16:creationId xmlns:a16="http://schemas.microsoft.com/office/drawing/2014/main" id="{3DC916CF-DFC9-4665-BC5C-8A1CF48FBB0A}"/>
              </a:ext>
            </a:extLst>
          </p:cNvPr>
          <p:cNvSpPr/>
          <p:nvPr/>
        </p:nvSpPr>
        <p:spPr>
          <a:xfrm rot="10800000">
            <a:off x="2811780" y="3191171"/>
            <a:ext cx="408808" cy="11590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40E4ED-A30A-4612-AD79-A5F2FD0555EB}"/>
              </a:ext>
            </a:extLst>
          </p:cNvPr>
          <p:cNvSpPr txBox="1"/>
          <p:nvPr/>
        </p:nvSpPr>
        <p:spPr>
          <a:xfrm>
            <a:off x="274320" y="2967335"/>
            <a:ext cx="2598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Navigate to directory </a:t>
            </a:r>
          </a:p>
          <a:p>
            <a:pPr algn="ctr"/>
            <a:r>
              <a:rPr lang="en-US" dirty="0"/>
              <a:t>C:\Users\workshop\puppy_pi\</a:t>
            </a:r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6ED0DB7E-E904-48D4-B126-025C4002D475}"/>
              </a:ext>
            </a:extLst>
          </p:cNvPr>
          <p:cNvSpPr/>
          <p:nvPr/>
        </p:nvSpPr>
        <p:spPr>
          <a:xfrm rot="21345128" flipV="1">
            <a:off x="3806160" y="3726250"/>
            <a:ext cx="3084622" cy="86843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516C8C-D527-43CF-8CA8-4CEC4B6B87AE}"/>
              </a:ext>
            </a:extLst>
          </p:cNvPr>
          <p:cNvSpPr txBox="1"/>
          <p:nvPr/>
        </p:nvSpPr>
        <p:spPr>
          <a:xfrm>
            <a:off x="3773805" y="3927215"/>
            <a:ext cx="2598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Drag ‘</a:t>
            </a:r>
            <a:r>
              <a:rPr lang="en-US" dirty="0" err="1">
                <a:solidFill>
                  <a:srgbClr val="FF0000"/>
                </a:solidFill>
              </a:rPr>
              <a:t>ball_images</a:t>
            </a:r>
            <a:r>
              <a:rPr lang="en-US" dirty="0">
                <a:solidFill>
                  <a:srgbClr val="FF0000"/>
                </a:solidFill>
              </a:rPr>
              <a:t>’ folder into laptop</a:t>
            </a:r>
          </a:p>
        </p:txBody>
      </p:sp>
    </p:spTree>
    <p:extLst>
      <p:ext uri="{BB962C8B-B14F-4D97-AF65-F5344CB8AC3E}">
        <p14:creationId xmlns:p14="http://schemas.microsoft.com/office/powerpoint/2010/main" val="4248094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AF765-57B0-4497-9A96-607AEDA2F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1796"/>
          </a:xfrm>
        </p:spPr>
        <p:txBody>
          <a:bodyPr/>
          <a:lstStyle/>
          <a:p>
            <a:r>
              <a:rPr lang="en-US" dirty="0"/>
              <a:t>Data Labeling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1A1B4-6031-497C-A701-5CECB6DDC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454202"/>
            <a:ext cx="8946541" cy="2977121"/>
          </a:xfrm>
        </p:spPr>
        <p:txBody>
          <a:bodyPr>
            <a:normAutofit/>
          </a:bodyPr>
          <a:lstStyle/>
          <a:p>
            <a:r>
              <a:rPr lang="en-US" dirty="0"/>
              <a:t>Navigate to the folder you just copied to the laptop.</a:t>
            </a:r>
          </a:p>
          <a:p>
            <a:r>
              <a:rPr lang="en-US" dirty="0"/>
              <a:t>Open another file explorer and navigate to the ‘\data\train\’ folder in the same directory.</a:t>
            </a:r>
          </a:p>
          <a:p>
            <a:r>
              <a:rPr lang="en-US" dirty="0"/>
              <a:t>You need to Cut/Paste the images into the correct directory using examples on the next slide as criteria.</a:t>
            </a:r>
          </a:p>
          <a:p>
            <a:r>
              <a:rPr lang="en-US" dirty="0"/>
              <a:t>Labeling can be a judgement call, ask if you have questions!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3978B8-4584-4DA4-8A60-A711CE9621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93" t="499" r="193" b="23207"/>
          <a:stretch/>
        </p:blipFill>
        <p:spPr>
          <a:xfrm>
            <a:off x="1289106" y="4014881"/>
            <a:ext cx="8118732" cy="239040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CB3A4B-FAEB-47D1-BE12-6138D341D796}"/>
              </a:ext>
            </a:extLst>
          </p:cNvPr>
          <p:cNvCxnSpPr>
            <a:cxnSpLocks/>
          </p:cNvCxnSpPr>
          <p:nvPr/>
        </p:nvCxnSpPr>
        <p:spPr>
          <a:xfrm>
            <a:off x="2664130" y="4839067"/>
            <a:ext cx="65771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072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AF765-57B0-4497-9A96-607AEDA2F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90428"/>
            <a:ext cx="9404723" cy="831796"/>
          </a:xfrm>
        </p:spPr>
        <p:txBody>
          <a:bodyPr/>
          <a:lstStyle/>
          <a:p>
            <a:r>
              <a:rPr lang="en-US" dirty="0"/>
              <a:t>Data Labeling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1A1B4-6031-497C-A701-5CECB6DDC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462" y="1454203"/>
            <a:ext cx="3595076" cy="4649612"/>
          </a:xfrm>
        </p:spPr>
        <p:txBody>
          <a:bodyPr>
            <a:normAutofit/>
          </a:bodyPr>
          <a:lstStyle/>
          <a:p>
            <a:r>
              <a:rPr lang="en-US" dirty="0" err="1"/>
              <a:t>ball_center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ball_left</a:t>
            </a:r>
            <a:r>
              <a:rPr lang="en-US" dirty="0"/>
              <a:t>/</a:t>
            </a:r>
            <a:r>
              <a:rPr lang="en-US" dirty="0" err="1"/>
              <a:t>ball_right</a:t>
            </a:r>
            <a:endParaRPr lang="en-US" dirty="0"/>
          </a:p>
          <a:p>
            <a:pPr lvl="1"/>
            <a:r>
              <a:rPr lang="en-US" sz="1400" dirty="0"/>
              <a:t>If ball is closer to the side than to the center</a:t>
            </a:r>
          </a:p>
          <a:p>
            <a:endParaRPr lang="en-US" dirty="0"/>
          </a:p>
          <a:p>
            <a:r>
              <a:rPr lang="en-US" dirty="0" err="1"/>
              <a:t>ball_none</a:t>
            </a:r>
            <a:endParaRPr lang="en-US" dirty="0"/>
          </a:p>
          <a:p>
            <a:pPr lvl="1" algn="ctr"/>
            <a:r>
              <a:rPr lang="en-US" sz="1400" dirty="0"/>
              <a:t>Only if more than ~1/3 of the ball is in the image</a:t>
            </a:r>
          </a:p>
          <a:p>
            <a:endParaRPr lang="en-US" dirty="0"/>
          </a:p>
          <a:p>
            <a:r>
              <a:rPr lang="en-US" dirty="0" err="1"/>
              <a:t>ball_done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D70A1-D429-4FEA-A5F0-2BDB86911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900" y="1078431"/>
            <a:ext cx="1584422" cy="1188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D1B98E-4588-4202-8E8C-82838C46B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539" y="1078433"/>
            <a:ext cx="1584421" cy="11883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752D5B-844F-4445-BAC6-D7C6D3B08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719" y="1078431"/>
            <a:ext cx="1584422" cy="1188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B25EA1-FB72-42D3-93F0-525FE9ABF3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1081" y="1078433"/>
            <a:ext cx="1584421" cy="11883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A40665-C354-4C50-9E3B-F1969EACE8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7538" y="2411980"/>
            <a:ext cx="1584421" cy="11883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48838E-EB84-4342-81E4-92B8C61DBF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720" y="2411980"/>
            <a:ext cx="1584421" cy="11883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155569-8676-481D-ADA7-969ABB26FC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1081" y="2422193"/>
            <a:ext cx="1584422" cy="11883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5AE6BA-38A0-48D2-9216-229F8E9462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99900" y="2422193"/>
            <a:ext cx="1584422" cy="11883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8FBA4AA-451E-4F8D-8877-4683E971B1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8720" y="3741521"/>
            <a:ext cx="1584421" cy="11883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ACFD554-A7D8-487F-A1F6-EB1391F1E9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81080" y="3741521"/>
            <a:ext cx="1584421" cy="11883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0E9BF1-F925-4D66-B83A-7001BA98C4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99900" y="3741521"/>
            <a:ext cx="1584421" cy="118831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EDD1491-EC35-43CB-B23A-DFF2D1A5604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37538" y="3741521"/>
            <a:ext cx="1584421" cy="118831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1D145D4-01CF-433F-8E8F-06BF7D80A56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37538" y="5071062"/>
            <a:ext cx="1584421" cy="118831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5ACADB1-5827-47E9-BA89-0CC2F9D9ECF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18719" y="5071062"/>
            <a:ext cx="1584421" cy="118831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F0B424D-1A39-487B-984D-7D1DE03998E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81079" y="5071062"/>
            <a:ext cx="1584421" cy="118831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8F6AC27-058C-4502-A1E1-6A09AEBE425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99899" y="5071062"/>
            <a:ext cx="1584421" cy="118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62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AF765-57B0-4497-9A96-607AEDA2F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1796"/>
          </a:xfrm>
        </p:spPr>
        <p:txBody>
          <a:bodyPr/>
          <a:lstStyle/>
          <a:p>
            <a:r>
              <a:rPr lang="en-US" dirty="0"/>
              <a:t>Model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1A1B4-6031-497C-A701-5CECB6DDC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454203"/>
            <a:ext cx="8946541" cy="2476935"/>
          </a:xfrm>
        </p:spPr>
        <p:txBody>
          <a:bodyPr>
            <a:normAutofit/>
          </a:bodyPr>
          <a:lstStyle/>
          <a:p>
            <a:r>
              <a:rPr lang="en-US" dirty="0"/>
              <a:t>Once you have moved all collected images into their appropriate folder, </a:t>
            </a:r>
            <a:r>
              <a:rPr lang="en-US" b="1" i="1" dirty="0"/>
              <a:t>open </a:t>
            </a:r>
            <a:r>
              <a:rPr lang="en-US" b="1" i="1" dirty="0" err="1"/>
              <a:t>ball_classifier_template.ipynb</a:t>
            </a:r>
            <a:r>
              <a:rPr lang="en-US" b="1" i="1" dirty="0"/>
              <a:t> </a:t>
            </a:r>
            <a:r>
              <a:rPr lang="en-US" dirty="0"/>
              <a:t>in a </a:t>
            </a:r>
            <a:r>
              <a:rPr lang="en-US" dirty="0" err="1"/>
              <a:t>Jupyter</a:t>
            </a:r>
            <a:r>
              <a:rPr lang="en-US" dirty="0"/>
              <a:t> Notebook.</a:t>
            </a:r>
          </a:p>
          <a:p>
            <a:r>
              <a:rPr lang="en-US" b="1" dirty="0"/>
              <a:t>Cell 1</a:t>
            </a:r>
            <a:r>
              <a:rPr lang="en-US" dirty="0"/>
              <a:t> imports our necessary libraries and modules.</a:t>
            </a:r>
          </a:p>
          <a:p>
            <a:r>
              <a:rPr lang="en-US" b="1" dirty="0"/>
              <a:t>Cell 2</a:t>
            </a:r>
            <a:r>
              <a:rPr lang="en-US" dirty="0"/>
              <a:t> sets up our data sets and data loaders.</a:t>
            </a:r>
          </a:p>
          <a:p>
            <a:r>
              <a:rPr lang="en-US" b="1" dirty="0"/>
              <a:t>These cells don’t need any code from you!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877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AF765-57B0-4497-9A96-607AEDA2F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1796"/>
          </a:xfrm>
        </p:spPr>
        <p:txBody>
          <a:bodyPr/>
          <a:lstStyle/>
          <a:p>
            <a:r>
              <a:rPr lang="en-US" dirty="0"/>
              <a:t>Model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1A1B4-6031-497C-A701-5CECB6DDC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454203"/>
            <a:ext cx="8946541" cy="476197"/>
          </a:xfrm>
        </p:spPr>
        <p:txBody>
          <a:bodyPr>
            <a:normAutofit/>
          </a:bodyPr>
          <a:lstStyle/>
          <a:p>
            <a:r>
              <a:rPr lang="en-US" b="1" dirty="0"/>
              <a:t>Cell 3</a:t>
            </a:r>
            <a:r>
              <a:rPr lang="en-US" dirty="0"/>
              <a:t> defines our CNN network layers. Complete this cell as shown: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2F1BDB-A688-457C-BEDB-60DEFE35C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293" y="2068589"/>
            <a:ext cx="9492530" cy="4525903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07C3C9CD-FEB6-4D3F-A322-50BDC463B127}"/>
              </a:ext>
            </a:extLst>
          </p:cNvPr>
          <p:cNvSpPr/>
          <p:nvPr/>
        </p:nvSpPr>
        <p:spPr>
          <a:xfrm>
            <a:off x="8516898" y="3766531"/>
            <a:ext cx="578340" cy="10941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3925C991-6DD5-42BE-B73E-D315FC553130}"/>
              </a:ext>
            </a:extLst>
          </p:cNvPr>
          <p:cNvSpPr/>
          <p:nvPr/>
        </p:nvSpPr>
        <p:spPr>
          <a:xfrm>
            <a:off x="4520306" y="3910871"/>
            <a:ext cx="578340" cy="10941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D8B5D884-495D-4ABF-AEF5-FDEA51021CB1}"/>
              </a:ext>
            </a:extLst>
          </p:cNvPr>
          <p:cNvSpPr/>
          <p:nvPr/>
        </p:nvSpPr>
        <p:spPr>
          <a:xfrm>
            <a:off x="5728552" y="4053623"/>
            <a:ext cx="578340" cy="10941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B3EB7437-546F-496E-8874-D1E457C8155B}"/>
              </a:ext>
            </a:extLst>
          </p:cNvPr>
          <p:cNvSpPr/>
          <p:nvPr/>
        </p:nvSpPr>
        <p:spPr>
          <a:xfrm>
            <a:off x="8516898" y="4486096"/>
            <a:ext cx="578340" cy="10941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8447E4E2-B897-44F7-ADDA-F8E2665A58FF}"/>
              </a:ext>
            </a:extLst>
          </p:cNvPr>
          <p:cNvSpPr/>
          <p:nvPr/>
        </p:nvSpPr>
        <p:spPr>
          <a:xfrm>
            <a:off x="5728552" y="4767877"/>
            <a:ext cx="578340" cy="10941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07A54F5E-C16D-4C66-8568-CF05790A6E5E}"/>
              </a:ext>
            </a:extLst>
          </p:cNvPr>
          <p:cNvSpPr/>
          <p:nvPr/>
        </p:nvSpPr>
        <p:spPr>
          <a:xfrm>
            <a:off x="4520306" y="4625002"/>
            <a:ext cx="578340" cy="10941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3F4B94F8-2927-41F9-A614-744ED8D604D7}"/>
              </a:ext>
            </a:extLst>
          </p:cNvPr>
          <p:cNvSpPr/>
          <p:nvPr/>
        </p:nvSpPr>
        <p:spPr>
          <a:xfrm>
            <a:off x="4856856" y="5215831"/>
            <a:ext cx="578340" cy="10941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D46625E2-33DC-4AE7-AA91-1A2EE85B8F26}"/>
              </a:ext>
            </a:extLst>
          </p:cNvPr>
          <p:cNvSpPr/>
          <p:nvPr/>
        </p:nvSpPr>
        <p:spPr>
          <a:xfrm>
            <a:off x="5995497" y="5626476"/>
            <a:ext cx="578340" cy="10941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E6010B-F037-46AB-9285-9183D0015947}"/>
              </a:ext>
            </a:extLst>
          </p:cNvPr>
          <p:cNvSpPr txBox="1"/>
          <p:nvPr/>
        </p:nvSpPr>
        <p:spPr>
          <a:xfrm>
            <a:off x="7747406" y="4803632"/>
            <a:ext cx="25014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Use Copy/Paste, just change the names and parameters appropriately!</a:t>
            </a:r>
          </a:p>
        </p:txBody>
      </p:sp>
    </p:spTree>
    <p:extLst>
      <p:ext uri="{BB962C8B-B14F-4D97-AF65-F5344CB8AC3E}">
        <p14:creationId xmlns:p14="http://schemas.microsoft.com/office/powerpoint/2010/main" val="334100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AF765-57B0-4497-9A96-607AEDA2F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1796"/>
          </a:xfrm>
        </p:spPr>
        <p:txBody>
          <a:bodyPr/>
          <a:lstStyle/>
          <a:p>
            <a:r>
              <a:rPr lang="en-US" dirty="0"/>
              <a:t>Model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1A1B4-6031-497C-A701-5CECB6DDC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454204"/>
            <a:ext cx="8946541" cy="831796"/>
          </a:xfrm>
        </p:spPr>
        <p:txBody>
          <a:bodyPr>
            <a:normAutofit/>
          </a:bodyPr>
          <a:lstStyle/>
          <a:p>
            <a:r>
              <a:rPr lang="en-US" b="1" dirty="0"/>
              <a:t>Cell 4</a:t>
            </a:r>
            <a:r>
              <a:rPr lang="en-US" dirty="0"/>
              <a:t> defines our compute device, loss function, and optimizer.</a:t>
            </a:r>
          </a:p>
          <a:p>
            <a:r>
              <a:rPr lang="en-US" dirty="0"/>
              <a:t>Complete the cell as shown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EDD6B9-9811-4DD2-9ADF-7F0358C47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293" y="2698478"/>
            <a:ext cx="10231278" cy="1562318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90EB6B95-9B38-43ED-B28A-BB9211B0F9C5}"/>
              </a:ext>
            </a:extLst>
          </p:cNvPr>
          <p:cNvSpPr/>
          <p:nvPr/>
        </p:nvSpPr>
        <p:spPr>
          <a:xfrm>
            <a:off x="4165475" y="3826977"/>
            <a:ext cx="578340" cy="10941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56723DE7-2B03-4E77-BDAB-A8031B12AF55}"/>
              </a:ext>
            </a:extLst>
          </p:cNvPr>
          <p:cNvSpPr/>
          <p:nvPr/>
        </p:nvSpPr>
        <p:spPr>
          <a:xfrm>
            <a:off x="5744182" y="3998916"/>
            <a:ext cx="578340" cy="10941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564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C7B2C-202E-4095-BDD6-C72A4A264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99139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F630A-F401-4016-95C5-79250AADA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451949"/>
            <a:ext cx="8946541" cy="1785197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PuppyPi</a:t>
            </a:r>
            <a:r>
              <a:rPr lang="en-US" dirty="0"/>
              <a:t> is a quadruped robotic platform by </a:t>
            </a:r>
            <a:r>
              <a:rPr lang="en-US" dirty="0" err="1">
                <a:hlinkClick r:id="rId2"/>
              </a:rPr>
              <a:t>Hiwonder</a:t>
            </a:r>
            <a:r>
              <a:rPr lang="en-US" dirty="0"/>
              <a:t> built on the Raspberry Pi 4.</a:t>
            </a:r>
          </a:p>
          <a:p>
            <a:r>
              <a:rPr lang="en-US" dirty="0"/>
              <a:t>Raspberry Pi is an affordable single-board computer which is highly popular in hobbyist electronics projects, especially robotics!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912720-4CBC-49AD-B00D-A6063C04B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543" y="3620401"/>
            <a:ext cx="2743200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D57349-D633-4788-918E-6FEE992A8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638" y="4099403"/>
            <a:ext cx="3033528" cy="178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56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4635744-7A6F-4B60-8195-E83C9D99A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413" y="2461873"/>
            <a:ext cx="10193173" cy="8478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2AF765-57B0-4497-9A96-607AEDA2F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1796"/>
          </a:xfrm>
        </p:spPr>
        <p:txBody>
          <a:bodyPr/>
          <a:lstStyle/>
          <a:p>
            <a:r>
              <a:rPr lang="en-US" dirty="0"/>
              <a:t>Model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1A1B4-6031-497C-A701-5CECB6DDC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454203"/>
            <a:ext cx="8946541" cy="4884074"/>
          </a:xfrm>
        </p:spPr>
        <p:txBody>
          <a:bodyPr>
            <a:normAutofit/>
          </a:bodyPr>
          <a:lstStyle/>
          <a:p>
            <a:r>
              <a:rPr lang="en-US" b="1" dirty="0"/>
              <a:t>Cell 5</a:t>
            </a:r>
            <a:r>
              <a:rPr lang="en-US" dirty="0"/>
              <a:t> defines our training loop. </a:t>
            </a:r>
            <a:r>
              <a:rPr lang="en-US" b="1" dirty="0"/>
              <a:t>This is already complete for you!</a:t>
            </a:r>
          </a:p>
          <a:p>
            <a:r>
              <a:rPr lang="en-US" b="1" dirty="0"/>
              <a:t>Cell 6</a:t>
            </a:r>
            <a:r>
              <a:rPr lang="en-US" dirty="0"/>
              <a:t> calls our training loop function. Complete as follows: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Cell 7</a:t>
            </a:r>
            <a:r>
              <a:rPr lang="en-US" dirty="0"/>
              <a:t> saves our model to an ONNX file. </a:t>
            </a:r>
          </a:p>
          <a:p>
            <a:pPr lvl="1"/>
            <a:r>
              <a:rPr lang="en-US" dirty="0"/>
              <a:t>This is a protocol for storing neural network models and sharing them between Deep Learning platforms.</a:t>
            </a:r>
          </a:p>
          <a:p>
            <a:pPr lvl="1"/>
            <a:r>
              <a:rPr lang="en-US" dirty="0"/>
              <a:t>We’ll read the network on the </a:t>
            </a:r>
            <a:r>
              <a:rPr lang="en-US" dirty="0" err="1"/>
              <a:t>PuppyPi</a:t>
            </a:r>
            <a:r>
              <a:rPr lang="en-US" dirty="0"/>
              <a:t> from this file!</a:t>
            </a:r>
          </a:p>
          <a:p>
            <a:pPr lvl="1"/>
            <a:r>
              <a:rPr lang="en-US" dirty="0"/>
              <a:t>Cell 7 needs no code from you.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1DA8E668-2367-485C-B964-5E28B6BD9205}"/>
              </a:ext>
            </a:extLst>
          </p:cNvPr>
          <p:cNvSpPr/>
          <p:nvPr/>
        </p:nvSpPr>
        <p:spPr>
          <a:xfrm>
            <a:off x="9018156" y="2946205"/>
            <a:ext cx="578340" cy="10941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131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AF765-57B0-4497-9A96-607AEDA2F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1796"/>
          </a:xfrm>
        </p:spPr>
        <p:txBody>
          <a:bodyPr/>
          <a:lstStyle/>
          <a:p>
            <a:r>
              <a:rPr lang="en-US" dirty="0"/>
              <a:t>Model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1A1B4-6031-497C-A701-5CECB6DDC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2" y="1454203"/>
            <a:ext cx="4459288" cy="3555947"/>
          </a:xfrm>
        </p:spPr>
        <p:txBody>
          <a:bodyPr>
            <a:normAutofit/>
          </a:bodyPr>
          <a:lstStyle/>
          <a:p>
            <a:r>
              <a:rPr lang="en-US" dirty="0"/>
              <a:t>Back in WinSCP, transfer the newly created </a:t>
            </a:r>
            <a:r>
              <a:rPr lang="en-US" b="1" i="1" dirty="0" err="1"/>
              <a:t>onnx_classifier.onnx</a:t>
            </a:r>
            <a:r>
              <a:rPr lang="en-US" b="1" i="1" dirty="0"/>
              <a:t> </a:t>
            </a:r>
            <a:r>
              <a:rPr lang="en-US" dirty="0"/>
              <a:t>file back to the Pi.</a:t>
            </a:r>
          </a:p>
          <a:p>
            <a:r>
              <a:rPr lang="en-US" dirty="0"/>
              <a:t>This file is in the same directory as the </a:t>
            </a:r>
            <a:r>
              <a:rPr lang="en-US" dirty="0" err="1"/>
              <a:t>Jupyter</a:t>
            </a:r>
            <a:r>
              <a:rPr lang="en-US" dirty="0"/>
              <a:t> Notebook.</a:t>
            </a:r>
          </a:p>
          <a:p>
            <a:r>
              <a:rPr lang="en-US" dirty="0"/>
              <a:t>Place it in /home/pi/</a:t>
            </a:r>
            <a:r>
              <a:rPr lang="en-US" dirty="0" err="1"/>
              <a:t>ball_follower_model</a:t>
            </a:r>
            <a:r>
              <a:rPr lang="en-US" dirty="0"/>
              <a:t>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93F91E-3B9A-4636-B7FF-8083F776E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762" y="1454203"/>
            <a:ext cx="6585213" cy="424443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0A7016E-6074-4E76-B47A-588D1E4AE481}"/>
              </a:ext>
            </a:extLst>
          </p:cNvPr>
          <p:cNvSpPr/>
          <p:nvPr/>
        </p:nvSpPr>
        <p:spPr>
          <a:xfrm rot="244168">
            <a:off x="6308724" y="2876067"/>
            <a:ext cx="2746375" cy="9573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286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AF765-57B0-4497-9A96-607AEDA2F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1796"/>
          </a:xfrm>
        </p:spPr>
        <p:txBody>
          <a:bodyPr/>
          <a:lstStyle/>
          <a:p>
            <a:r>
              <a:rPr lang="en-US" dirty="0"/>
              <a:t>Real-Time Model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1A1B4-6031-497C-A701-5CECB6DDC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2" y="1454204"/>
            <a:ext cx="10021888" cy="999827"/>
          </a:xfrm>
        </p:spPr>
        <p:txBody>
          <a:bodyPr>
            <a:normAutofit/>
          </a:bodyPr>
          <a:lstStyle/>
          <a:p>
            <a:r>
              <a:rPr lang="en-US" dirty="0"/>
              <a:t>Place your </a:t>
            </a:r>
            <a:r>
              <a:rPr lang="en-US" dirty="0" err="1"/>
              <a:t>PuppyPi</a:t>
            </a:r>
            <a:r>
              <a:rPr lang="en-US" dirty="0"/>
              <a:t> back on the ground and get ready with the ball!</a:t>
            </a:r>
          </a:p>
          <a:p>
            <a:r>
              <a:rPr lang="en-US" dirty="0"/>
              <a:t>Open a terminal and run the following command: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D7317F-B428-4420-8983-F85F5088C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625" y="2413646"/>
            <a:ext cx="8922209" cy="126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3327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AF765-57B0-4497-9A96-607AEDA2F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1796"/>
          </a:xfrm>
        </p:spPr>
        <p:txBody>
          <a:bodyPr/>
          <a:lstStyle/>
          <a:p>
            <a:r>
              <a:rPr lang="en-US" dirty="0"/>
              <a:t>Real-Time Model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1A1B4-6031-497C-A701-5CECB6DDC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2" y="1454204"/>
            <a:ext cx="10021888" cy="3828996"/>
          </a:xfrm>
        </p:spPr>
        <p:txBody>
          <a:bodyPr>
            <a:normAutofit/>
          </a:bodyPr>
          <a:lstStyle/>
          <a:p>
            <a:r>
              <a:rPr lang="en-US" b="1" dirty="0"/>
              <a:t>Issues:</a:t>
            </a:r>
          </a:p>
          <a:p>
            <a:pPr marL="0" indent="0">
              <a:buNone/>
            </a:pPr>
            <a:endParaRPr lang="en-US" b="1" dirty="0"/>
          </a:p>
          <a:p>
            <a:pPr lvl="1"/>
            <a:r>
              <a:rPr lang="en-US" dirty="0"/>
              <a:t>Classifier instead of object detection</a:t>
            </a:r>
          </a:p>
          <a:p>
            <a:pPr lvl="2"/>
            <a:r>
              <a:rPr lang="en-US" dirty="0"/>
              <a:t>Labeling is ambiguous.</a:t>
            </a:r>
          </a:p>
          <a:p>
            <a:pPr lvl="2"/>
            <a:r>
              <a:rPr lang="en-US" dirty="0"/>
              <a:t>No precise idea where ball is and how much to move.</a:t>
            </a:r>
          </a:p>
          <a:p>
            <a:pPr lvl="1"/>
            <a:r>
              <a:rPr lang="en-US" dirty="0"/>
              <a:t>Integrating robot sensing and control</a:t>
            </a:r>
          </a:p>
          <a:p>
            <a:pPr lvl="2"/>
            <a:r>
              <a:rPr lang="en-US" dirty="0"/>
              <a:t>Synchronizing sensing and actions to run smoothly is actually quite difficult.</a:t>
            </a:r>
          </a:p>
          <a:p>
            <a:pPr lvl="2"/>
            <a:r>
              <a:rPr lang="en-US" dirty="0"/>
              <a:t>Due to limitations in Raspberry Pi’s computing power, and even the Python language itself, sensing and actions fall out of sync.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154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AF765-57B0-4497-9A96-607AEDA2F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1796"/>
          </a:xfrm>
        </p:spPr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1A1B4-6031-497C-A701-5CECB6DDC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454204"/>
            <a:ext cx="10740903" cy="4063458"/>
          </a:xfrm>
        </p:spPr>
        <p:txBody>
          <a:bodyPr>
            <a:normAutofit/>
          </a:bodyPr>
          <a:lstStyle/>
          <a:p>
            <a:r>
              <a:rPr lang="en-US" dirty="0"/>
              <a:t>For robotic applications, compute power of embedded devices are a constraint.</a:t>
            </a:r>
          </a:p>
          <a:p>
            <a:pPr lvl="1"/>
            <a:r>
              <a:rPr lang="en-US" dirty="0"/>
              <a:t>The Jetson Nano (</a:t>
            </a:r>
            <a:r>
              <a:rPr lang="en-US" dirty="0" err="1"/>
              <a:t>JetHexa</a:t>
            </a:r>
            <a:r>
              <a:rPr lang="en-US" dirty="0"/>
              <a:t>) could do this task much better, but is more expensive and less user-friendly during development than Raspberry Pi.</a:t>
            </a:r>
          </a:p>
          <a:p>
            <a:r>
              <a:rPr lang="en-US" dirty="0"/>
              <a:t>Training a ML model isn’t even half the battle</a:t>
            </a:r>
          </a:p>
          <a:p>
            <a:pPr lvl="1"/>
            <a:r>
              <a:rPr lang="en-US" dirty="0"/>
              <a:t>Data collection, labeling, and organization require a lot of time.</a:t>
            </a:r>
          </a:p>
          <a:p>
            <a:pPr lvl="1"/>
            <a:r>
              <a:rPr lang="en-US" dirty="0"/>
              <a:t>The code for using the model prediction is often much more complex than the model itself.</a:t>
            </a:r>
          </a:p>
          <a:p>
            <a:r>
              <a:rPr lang="en-US" dirty="0"/>
              <a:t>Despite the computational limitations, adapting our model still allows us to play with machine learning in robotics!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74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AF765-57B0-4497-9A96-607AEDA2F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1796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1A1B4-6031-497C-A701-5CECB6DDC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454203"/>
            <a:ext cx="8946541" cy="4195481"/>
          </a:xfrm>
        </p:spPr>
        <p:txBody>
          <a:bodyPr/>
          <a:lstStyle/>
          <a:p>
            <a:r>
              <a:rPr lang="en-US" dirty="0"/>
              <a:t>In this demonstration, we want to leverage machine learning principles and train a model for real-time application.</a:t>
            </a:r>
          </a:p>
          <a:p>
            <a:r>
              <a:rPr lang="en-US" dirty="0"/>
              <a:t>In contrast to previous lessons, here we will explore more of the machine learning pipeline:</a:t>
            </a:r>
          </a:p>
          <a:p>
            <a:pPr lvl="1"/>
            <a:r>
              <a:rPr lang="en-US" dirty="0"/>
              <a:t>Collecting and labeling data</a:t>
            </a:r>
          </a:p>
          <a:p>
            <a:pPr lvl="1"/>
            <a:r>
              <a:rPr lang="en-US" dirty="0"/>
              <a:t>Training and validating the model</a:t>
            </a:r>
          </a:p>
          <a:p>
            <a:pPr lvl="1"/>
            <a:r>
              <a:rPr lang="en-US" dirty="0"/>
              <a:t>Integrating our model into system for real-time prediction</a:t>
            </a:r>
          </a:p>
          <a:p>
            <a:r>
              <a:rPr lang="en-US" dirty="0"/>
              <a:t>Let’s make the </a:t>
            </a:r>
            <a:r>
              <a:rPr lang="en-US" dirty="0" err="1"/>
              <a:t>PuppyPi</a:t>
            </a:r>
            <a:r>
              <a:rPr lang="en-US" dirty="0"/>
              <a:t> follow an object using machine learning!</a:t>
            </a:r>
          </a:p>
        </p:txBody>
      </p:sp>
    </p:spTree>
    <p:extLst>
      <p:ext uri="{BB962C8B-B14F-4D97-AF65-F5344CB8AC3E}">
        <p14:creationId xmlns:p14="http://schemas.microsoft.com/office/powerpoint/2010/main" val="185459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AF765-57B0-4497-9A96-607AEDA2F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1796"/>
          </a:xfrm>
        </p:spPr>
        <p:txBody>
          <a:bodyPr/>
          <a:lstStyle/>
          <a:p>
            <a:r>
              <a:rPr lang="en-US" dirty="0"/>
              <a:t>Introduction - Robotics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1A1B4-6031-497C-A701-5CECB6DDC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454204"/>
            <a:ext cx="10603153" cy="1750104"/>
          </a:xfrm>
        </p:spPr>
        <p:txBody>
          <a:bodyPr/>
          <a:lstStyle/>
          <a:p>
            <a:r>
              <a:rPr lang="en-US" dirty="0"/>
              <a:t>For a robotic system to interact with its environment, it needs to perform two tasks:</a:t>
            </a:r>
          </a:p>
          <a:p>
            <a:pPr lvl="1"/>
            <a:r>
              <a:rPr lang="en-US" dirty="0"/>
              <a:t>Sensing – using one or more sensors (e.g. camera, LiDAR), the robot needs to make observations about its environment.</a:t>
            </a:r>
          </a:p>
          <a:p>
            <a:pPr lvl="1"/>
            <a:r>
              <a:rPr lang="en-US" dirty="0"/>
              <a:t>Control – based on its sensor measurements, make some decision and perform an appropriate action.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FADD0F33-0E08-43E0-A7B4-23716B65F11E}"/>
              </a:ext>
            </a:extLst>
          </p:cNvPr>
          <p:cNvSpPr/>
          <p:nvPr/>
        </p:nvSpPr>
        <p:spPr>
          <a:xfrm>
            <a:off x="3555999" y="3924624"/>
            <a:ext cx="1211385" cy="98473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Sensing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9676CF03-0BD0-472D-8D15-7E0582D95344}"/>
              </a:ext>
            </a:extLst>
          </p:cNvPr>
          <p:cNvSpPr/>
          <p:nvPr/>
        </p:nvSpPr>
        <p:spPr>
          <a:xfrm>
            <a:off x="7127632" y="3924624"/>
            <a:ext cx="1211385" cy="98473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</a:t>
            </a: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F99FE711-0283-4669-98CB-77E43A7F83EA}"/>
              </a:ext>
            </a:extLst>
          </p:cNvPr>
          <p:cNvSpPr/>
          <p:nvPr/>
        </p:nvSpPr>
        <p:spPr>
          <a:xfrm>
            <a:off x="5134708" y="5669521"/>
            <a:ext cx="1742830" cy="98474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129ACDC-3387-4887-A749-79638B1072D0}"/>
              </a:ext>
            </a:extLst>
          </p:cNvPr>
          <p:cNvCxnSpPr/>
          <p:nvPr/>
        </p:nvCxnSpPr>
        <p:spPr>
          <a:xfrm>
            <a:off x="4783016" y="4093194"/>
            <a:ext cx="23289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C49B657-7D6C-478A-8C58-64FE19224B0C}"/>
              </a:ext>
            </a:extLst>
          </p:cNvPr>
          <p:cNvSpPr txBox="1"/>
          <p:nvPr/>
        </p:nvSpPr>
        <p:spPr>
          <a:xfrm>
            <a:off x="4900246" y="3569974"/>
            <a:ext cx="2211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Sensor measurements (e.g. picture)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67CFE0-36FF-4DC9-810F-E361E49D7DF0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3325" y="4909354"/>
            <a:ext cx="0" cy="12413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34D8F9D-6F83-4C6E-9A99-DE6BF0AA5984}"/>
              </a:ext>
            </a:extLst>
          </p:cNvPr>
          <p:cNvCxnSpPr>
            <a:endCxn id="8" idx="3"/>
          </p:cNvCxnSpPr>
          <p:nvPr/>
        </p:nvCxnSpPr>
        <p:spPr>
          <a:xfrm flipH="1">
            <a:off x="6877538" y="6161891"/>
            <a:ext cx="8557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1819FFB-BA8B-419F-9326-B3606F839D46}"/>
              </a:ext>
            </a:extLst>
          </p:cNvPr>
          <p:cNvCxnSpPr>
            <a:cxnSpLocks/>
          </p:cNvCxnSpPr>
          <p:nvPr/>
        </p:nvCxnSpPr>
        <p:spPr>
          <a:xfrm flipH="1">
            <a:off x="4161691" y="6150708"/>
            <a:ext cx="9730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A1C6722-E087-404B-B1CD-FAD54885606C}"/>
              </a:ext>
            </a:extLst>
          </p:cNvPr>
          <p:cNvCxnSpPr>
            <a:cxnSpLocks/>
          </p:cNvCxnSpPr>
          <p:nvPr/>
        </p:nvCxnSpPr>
        <p:spPr>
          <a:xfrm flipV="1">
            <a:off x="4161691" y="4909354"/>
            <a:ext cx="0" cy="12413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CBE4CDB-8F2C-4B2E-977C-250635B8AD16}"/>
              </a:ext>
            </a:extLst>
          </p:cNvPr>
          <p:cNvSpPr txBox="1"/>
          <p:nvPr/>
        </p:nvSpPr>
        <p:spPr>
          <a:xfrm>
            <a:off x="7733324" y="5146301"/>
            <a:ext cx="1606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Action </a:t>
            </a:r>
          </a:p>
          <a:p>
            <a:pPr algn="ctr"/>
            <a:r>
              <a:rPr lang="en-US" sz="1400" dirty="0"/>
              <a:t>(e.g. move left)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817C79B-8F15-48DA-AFA2-05E606DE50E1}"/>
              </a:ext>
            </a:extLst>
          </p:cNvPr>
          <p:cNvSpPr txBox="1"/>
          <p:nvPr/>
        </p:nvSpPr>
        <p:spPr>
          <a:xfrm>
            <a:off x="1344248" y="5146301"/>
            <a:ext cx="281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Action changes environment: measure again</a:t>
            </a:r>
          </a:p>
        </p:txBody>
      </p:sp>
    </p:spTree>
    <p:extLst>
      <p:ext uri="{BB962C8B-B14F-4D97-AF65-F5344CB8AC3E}">
        <p14:creationId xmlns:p14="http://schemas.microsoft.com/office/powerpoint/2010/main" val="1178726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AF765-57B0-4497-9A96-607AEDA2F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1796"/>
          </a:xfrm>
        </p:spPr>
        <p:txBody>
          <a:bodyPr/>
          <a:lstStyle/>
          <a:p>
            <a:r>
              <a:rPr lang="en-US" dirty="0"/>
              <a:t>Introduction - Robotics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1A1B4-6031-497C-A701-5CECB6DDC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454204"/>
            <a:ext cx="10603153" cy="815039"/>
          </a:xfrm>
        </p:spPr>
        <p:txBody>
          <a:bodyPr/>
          <a:lstStyle/>
          <a:p>
            <a:r>
              <a:rPr lang="en-US" dirty="0"/>
              <a:t>An ML model, which takes in sensor data and produces a prediction about the environment, fits best under control!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FADD0F33-0E08-43E0-A7B4-23716B65F11E}"/>
              </a:ext>
            </a:extLst>
          </p:cNvPr>
          <p:cNvSpPr/>
          <p:nvPr/>
        </p:nvSpPr>
        <p:spPr>
          <a:xfrm>
            <a:off x="3555999" y="3924624"/>
            <a:ext cx="1211385" cy="98473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Sensing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9676CF03-0BD0-472D-8D15-7E0582D95344}"/>
              </a:ext>
            </a:extLst>
          </p:cNvPr>
          <p:cNvSpPr/>
          <p:nvPr/>
        </p:nvSpPr>
        <p:spPr>
          <a:xfrm>
            <a:off x="7127632" y="3924624"/>
            <a:ext cx="1665848" cy="98473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Model Prediction </a:t>
            </a:r>
            <a:r>
              <a:rPr lang="en-US" dirty="0"/>
              <a:t>and Control</a:t>
            </a: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F99FE711-0283-4669-98CB-77E43A7F83EA}"/>
              </a:ext>
            </a:extLst>
          </p:cNvPr>
          <p:cNvSpPr/>
          <p:nvPr/>
        </p:nvSpPr>
        <p:spPr>
          <a:xfrm>
            <a:off x="5134708" y="5669521"/>
            <a:ext cx="1742830" cy="98474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129ACDC-3387-4887-A749-79638B1072D0}"/>
              </a:ext>
            </a:extLst>
          </p:cNvPr>
          <p:cNvCxnSpPr/>
          <p:nvPr/>
        </p:nvCxnSpPr>
        <p:spPr>
          <a:xfrm>
            <a:off x="4783016" y="4093194"/>
            <a:ext cx="23289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C49B657-7D6C-478A-8C58-64FE19224B0C}"/>
              </a:ext>
            </a:extLst>
          </p:cNvPr>
          <p:cNvSpPr txBox="1"/>
          <p:nvPr/>
        </p:nvSpPr>
        <p:spPr>
          <a:xfrm>
            <a:off x="4900246" y="3569974"/>
            <a:ext cx="2211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Sensor measurements (e.g. picture)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67CFE0-36FF-4DC9-810F-E361E49D7DF0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960556" y="4909354"/>
            <a:ext cx="1" cy="12525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34D8F9D-6F83-4C6E-9A99-DE6BF0AA598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6877538" y="6161891"/>
            <a:ext cx="10830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1819FFB-BA8B-419F-9326-B3606F839D46}"/>
              </a:ext>
            </a:extLst>
          </p:cNvPr>
          <p:cNvCxnSpPr>
            <a:cxnSpLocks/>
          </p:cNvCxnSpPr>
          <p:nvPr/>
        </p:nvCxnSpPr>
        <p:spPr>
          <a:xfrm flipH="1">
            <a:off x="4161691" y="6150708"/>
            <a:ext cx="9730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A1C6722-E087-404B-B1CD-FAD54885606C}"/>
              </a:ext>
            </a:extLst>
          </p:cNvPr>
          <p:cNvCxnSpPr>
            <a:cxnSpLocks/>
          </p:cNvCxnSpPr>
          <p:nvPr/>
        </p:nvCxnSpPr>
        <p:spPr>
          <a:xfrm flipV="1">
            <a:off x="4161691" y="4909354"/>
            <a:ext cx="0" cy="12413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CBE4CDB-8F2C-4B2E-977C-250635B8AD16}"/>
              </a:ext>
            </a:extLst>
          </p:cNvPr>
          <p:cNvSpPr txBox="1"/>
          <p:nvPr/>
        </p:nvSpPr>
        <p:spPr>
          <a:xfrm>
            <a:off x="7873278" y="5215537"/>
            <a:ext cx="1606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Action </a:t>
            </a:r>
          </a:p>
          <a:p>
            <a:pPr algn="ctr"/>
            <a:r>
              <a:rPr lang="en-US" sz="1400" dirty="0"/>
              <a:t>(e.g. move left)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817C79B-8F15-48DA-AFA2-05E606DE50E1}"/>
              </a:ext>
            </a:extLst>
          </p:cNvPr>
          <p:cNvSpPr txBox="1"/>
          <p:nvPr/>
        </p:nvSpPr>
        <p:spPr>
          <a:xfrm>
            <a:off x="1344248" y="5146301"/>
            <a:ext cx="281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Action changes environment: measure again</a:t>
            </a:r>
          </a:p>
        </p:txBody>
      </p:sp>
    </p:spTree>
    <p:extLst>
      <p:ext uri="{BB962C8B-B14F-4D97-AF65-F5344CB8AC3E}">
        <p14:creationId xmlns:p14="http://schemas.microsoft.com/office/powerpoint/2010/main" val="3834165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AF765-57B0-4497-9A96-607AEDA2F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1796"/>
          </a:xfrm>
        </p:spPr>
        <p:txBody>
          <a:bodyPr/>
          <a:lstStyle/>
          <a:p>
            <a:r>
              <a:rPr lang="en-US" dirty="0"/>
              <a:t>Introduction – ML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1A1B4-6031-497C-A701-5CECB6DDC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454203"/>
            <a:ext cx="8946541" cy="4540197"/>
          </a:xfrm>
        </p:spPr>
        <p:txBody>
          <a:bodyPr>
            <a:normAutofit/>
          </a:bodyPr>
          <a:lstStyle/>
          <a:p>
            <a:r>
              <a:rPr lang="en-US" dirty="0"/>
              <a:t>Using the camera provided with the </a:t>
            </a:r>
            <a:r>
              <a:rPr lang="en-US" dirty="0" err="1"/>
              <a:t>PuppyPi</a:t>
            </a:r>
            <a:r>
              <a:rPr lang="en-US" dirty="0"/>
              <a:t>, we can collect images and train a model to detect the object, then run it on the Pi and let the model predictions guide where the robot moves!</a:t>
            </a:r>
          </a:p>
          <a:p>
            <a:r>
              <a:rPr lang="en-US" b="1" dirty="0"/>
              <a:t>Problem: </a:t>
            </a:r>
          </a:p>
          <a:p>
            <a:pPr lvl="1"/>
            <a:r>
              <a:rPr lang="en-US" dirty="0"/>
              <a:t>Machine learning is computationally intensive, requiring powerful GPUs.</a:t>
            </a:r>
          </a:p>
          <a:p>
            <a:pPr lvl="1"/>
            <a:r>
              <a:rPr lang="en-US" dirty="0"/>
              <a:t>Raspberry Pi is limited in computational power.</a:t>
            </a:r>
          </a:p>
          <a:p>
            <a:r>
              <a:rPr lang="en-US" dirty="0"/>
              <a:t>Object detection could give direction to where the object is.</a:t>
            </a:r>
          </a:p>
          <a:p>
            <a:r>
              <a:rPr lang="en-US" dirty="0"/>
              <a:t>However, object detection is complex, and the networks are usually large and costly.</a:t>
            </a:r>
          </a:p>
          <a:p>
            <a:r>
              <a:rPr lang="en-US" b="1" dirty="0"/>
              <a:t>Solution:</a:t>
            </a:r>
          </a:p>
          <a:p>
            <a:pPr lvl="1"/>
            <a:r>
              <a:rPr lang="en-US" dirty="0"/>
              <a:t>Multiclass classifier!</a:t>
            </a:r>
          </a:p>
        </p:txBody>
      </p:sp>
    </p:spTree>
    <p:extLst>
      <p:ext uri="{BB962C8B-B14F-4D97-AF65-F5344CB8AC3E}">
        <p14:creationId xmlns:p14="http://schemas.microsoft.com/office/powerpoint/2010/main" val="3428073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AF765-57B0-4497-9A96-607AEDA2F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1796"/>
          </a:xfrm>
        </p:spPr>
        <p:txBody>
          <a:bodyPr/>
          <a:lstStyle/>
          <a:p>
            <a:r>
              <a:rPr lang="en-US" dirty="0"/>
              <a:t>Introduction – ML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1A1B4-6031-497C-A701-5CECB6DDC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454203"/>
            <a:ext cx="8946541" cy="4540197"/>
          </a:xfrm>
        </p:spPr>
        <p:txBody>
          <a:bodyPr>
            <a:normAutofit/>
          </a:bodyPr>
          <a:lstStyle/>
          <a:p>
            <a:r>
              <a:rPr lang="en-US" dirty="0"/>
              <a:t>Use a multiclass classifier with different classes for different desirable actions.</a:t>
            </a:r>
          </a:p>
          <a:p>
            <a:pPr lvl="1"/>
            <a:r>
              <a:rPr lang="en-US" dirty="0"/>
              <a:t>If the ball is near the left/right edge of the image, turn to the left/right</a:t>
            </a:r>
          </a:p>
          <a:p>
            <a:pPr lvl="1"/>
            <a:r>
              <a:rPr lang="en-US" dirty="0"/>
              <a:t>If the ball is in the center of the image, move forward</a:t>
            </a:r>
          </a:p>
          <a:p>
            <a:pPr lvl="1"/>
            <a:r>
              <a:rPr lang="en-US" dirty="0"/>
              <a:t>If the ball is centered and close, stop.</a:t>
            </a:r>
          </a:p>
          <a:p>
            <a:pPr lvl="1"/>
            <a:r>
              <a:rPr lang="en-US" dirty="0"/>
              <a:t>If the ball is not in sight, circle and look for it.</a:t>
            </a:r>
          </a:p>
          <a:p>
            <a:r>
              <a:rPr lang="en-US" dirty="0"/>
              <a:t>A classifier with classes representing those 5 states (</a:t>
            </a:r>
            <a:r>
              <a:rPr lang="en-US" b="1" dirty="0"/>
              <a:t>left, right, center, close, no ball</a:t>
            </a:r>
            <a:r>
              <a:rPr lang="en-US" dirty="0"/>
              <a:t>) will let us choose the correct decisions without really locating the ball.</a:t>
            </a:r>
          </a:p>
        </p:txBody>
      </p:sp>
    </p:spTree>
    <p:extLst>
      <p:ext uri="{BB962C8B-B14F-4D97-AF65-F5344CB8AC3E}">
        <p14:creationId xmlns:p14="http://schemas.microsoft.com/office/powerpoint/2010/main" val="3819847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AF765-57B0-4497-9A96-607AEDA2F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1796"/>
          </a:xfrm>
        </p:spPr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1A1B4-6031-497C-A701-5CECB6DDC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454204"/>
            <a:ext cx="10954845" cy="2297182"/>
          </a:xfrm>
        </p:spPr>
        <p:txBody>
          <a:bodyPr/>
          <a:lstStyle/>
          <a:p>
            <a:r>
              <a:rPr lang="en-US" dirty="0"/>
              <a:t>Set </a:t>
            </a:r>
            <a:r>
              <a:rPr lang="en-US" dirty="0" err="1"/>
              <a:t>PuppyPi</a:t>
            </a:r>
            <a:r>
              <a:rPr lang="en-US" dirty="0"/>
              <a:t> on the floor and press the power switch.</a:t>
            </a:r>
          </a:p>
          <a:p>
            <a:r>
              <a:rPr lang="en-US" dirty="0"/>
              <a:t>Make note of the number printed on your Puppy: </a:t>
            </a:r>
          </a:p>
          <a:p>
            <a:pPr lvl="1"/>
            <a:r>
              <a:rPr lang="en-US" dirty="0"/>
              <a:t>HW-########</a:t>
            </a:r>
          </a:p>
          <a:p>
            <a:pPr lvl="1"/>
            <a:r>
              <a:rPr lang="en-US" b="1" dirty="0"/>
              <a:t>This is the name of the Wi-Fi network belonging to your robot</a:t>
            </a:r>
          </a:p>
          <a:p>
            <a:r>
              <a:rPr lang="en-US" dirty="0"/>
              <a:t>Connect to that network when it appears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77F85-E98C-4CCC-BEE2-F30D47CEB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267" y="3751386"/>
            <a:ext cx="2616868" cy="29860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F0E772-9569-41F4-9755-34FFF5D58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359" y="3542794"/>
            <a:ext cx="2575570" cy="3194611"/>
          </a:xfrm>
          <a:prstGeom prst="rect">
            <a:avLst/>
          </a:prstGeo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0830E96D-2580-4051-A275-BE9306234C0E}"/>
              </a:ext>
            </a:extLst>
          </p:cNvPr>
          <p:cNvSpPr/>
          <p:nvPr/>
        </p:nvSpPr>
        <p:spPr>
          <a:xfrm flipH="1">
            <a:off x="2688491" y="4212492"/>
            <a:ext cx="804985" cy="1016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90474D-74E4-4C32-A865-EA48E6CAB20C}"/>
              </a:ext>
            </a:extLst>
          </p:cNvPr>
          <p:cNvSpPr txBox="1"/>
          <p:nvPr/>
        </p:nvSpPr>
        <p:spPr>
          <a:xfrm>
            <a:off x="7932617" y="4782730"/>
            <a:ext cx="1735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Choose number from your robot!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27F10537-59F4-489C-99D2-47F0F4B6F6D7}"/>
              </a:ext>
            </a:extLst>
          </p:cNvPr>
          <p:cNvSpPr/>
          <p:nvPr/>
        </p:nvSpPr>
        <p:spPr>
          <a:xfrm flipV="1">
            <a:off x="8328431" y="4031732"/>
            <a:ext cx="807250" cy="1016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5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AF765-57B0-4497-9A96-607AEDA2F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1796"/>
          </a:xfrm>
        </p:spPr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1A1B4-6031-497C-A701-5CECB6DDC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454204"/>
            <a:ext cx="8946541" cy="1023274"/>
          </a:xfrm>
        </p:spPr>
        <p:txBody>
          <a:bodyPr/>
          <a:lstStyle/>
          <a:p>
            <a:r>
              <a:rPr lang="en-US" dirty="0"/>
              <a:t>Open VNC viewer</a:t>
            </a:r>
          </a:p>
          <a:p>
            <a:r>
              <a:rPr lang="en-US" dirty="0"/>
              <a:t>File -&gt; New Connection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9A7909-E748-4202-8E18-1989C786CD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18" t="25078" r="23053"/>
          <a:stretch/>
        </p:blipFill>
        <p:spPr>
          <a:xfrm>
            <a:off x="448042" y="2608501"/>
            <a:ext cx="4195589" cy="4195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D9FD97-304B-4A00-960D-386D3BBBC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488" y="2169459"/>
            <a:ext cx="6524470" cy="4634523"/>
          </a:xfrm>
          <a:prstGeom prst="rect">
            <a:avLst/>
          </a:prstGeom>
        </p:spPr>
      </p:pic>
      <p:sp>
        <p:nvSpPr>
          <p:cNvPr id="10" name="Arrow: Left 9">
            <a:extLst>
              <a:ext uri="{FF2B5EF4-FFF2-40B4-BE49-F238E27FC236}">
                <a16:creationId xmlns:a16="http://schemas.microsoft.com/office/drawing/2014/main" id="{1CCBD5EC-8520-449D-88AF-1A22CFE88734}"/>
              </a:ext>
            </a:extLst>
          </p:cNvPr>
          <p:cNvSpPr/>
          <p:nvPr/>
        </p:nvSpPr>
        <p:spPr>
          <a:xfrm>
            <a:off x="6924429" y="2554483"/>
            <a:ext cx="820616" cy="10803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1463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F66D24444FB145A2F13042720BF9FF" ma:contentTypeVersion="11" ma:contentTypeDescription="Create a new document." ma:contentTypeScope="" ma:versionID="5cf2246bace88d967260c5ea0f1c8e27">
  <xsd:schema xmlns:xsd="http://www.w3.org/2001/XMLSchema" xmlns:xs="http://www.w3.org/2001/XMLSchema" xmlns:p="http://schemas.microsoft.com/office/2006/metadata/properties" xmlns:ns2="77e6e833-9241-4b04-b716-5a4daabdc787" xmlns:ns3="56da908f-da71-483c-b6d3-0ee057f43e65" targetNamespace="http://schemas.microsoft.com/office/2006/metadata/properties" ma:root="true" ma:fieldsID="bbf8d95d0cf023a0f756b97ed109b63e" ns2:_="" ns3:_="">
    <xsd:import namespace="77e6e833-9241-4b04-b716-5a4daabdc787"/>
    <xsd:import namespace="56da908f-da71-483c-b6d3-0ee057f43e65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e6e833-9241-4b04-b716-5a4daabdc78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175ab196-d3f7-444f-9641-cdc6774f7c5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da908f-da71-483c-b6d3-0ee057f43e65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b1382538-e9b7-431f-b1ac-b022d04d117d}" ma:internalName="TaxCatchAll" ma:showField="CatchAllData" ma:web="56da908f-da71-483c-b6d3-0ee057f43e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7e6e833-9241-4b04-b716-5a4daabdc787">
      <Terms xmlns="http://schemas.microsoft.com/office/infopath/2007/PartnerControls"/>
    </lcf76f155ced4ddcb4097134ff3c332f>
    <TaxCatchAll xmlns="56da908f-da71-483c-b6d3-0ee057f43e65" xsi:nil="true"/>
  </documentManagement>
</p:properties>
</file>

<file path=customXml/itemProps1.xml><?xml version="1.0" encoding="utf-8"?>
<ds:datastoreItem xmlns:ds="http://schemas.openxmlformats.org/officeDocument/2006/customXml" ds:itemID="{AD2EF986-2487-4FE8-A6F5-0B9C8788555B}"/>
</file>

<file path=customXml/itemProps2.xml><?xml version="1.0" encoding="utf-8"?>
<ds:datastoreItem xmlns:ds="http://schemas.openxmlformats.org/officeDocument/2006/customXml" ds:itemID="{F3838F57-7668-4139-959F-7A410ACE105A}"/>
</file>

<file path=customXml/itemProps3.xml><?xml version="1.0" encoding="utf-8"?>
<ds:datastoreItem xmlns:ds="http://schemas.openxmlformats.org/officeDocument/2006/customXml" ds:itemID="{606B1FEE-CD67-49F2-ACDB-B48C5F5A53B2}"/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216</TotalTime>
  <Words>1196</Words>
  <Application>Microsoft Office PowerPoint</Application>
  <PresentationFormat>Widescreen</PresentationFormat>
  <Paragraphs>141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Century Gothic</vt:lpstr>
      <vt:lpstr>Wingdings 3</vt:lpstr>
      <vt:lpstr>Ion</vt:lpstr>
      <vt:lpstr>Object Following with PuppyPi</vt:lpstr>
      <vt:lpstr>Introduction</vt:lpstr>
      <vt:lpstr>Introduction</vt:lpstr>
      <vt:lpstr>Introduction - Robotics</vt:lpstr>
      <vt:lpstr>Introduction - Robotics</vt:lpstr>
      <vt:lpstr>Introduction – ML Model</vt:lpstr>
      <vt:lpstr>Introduction – ML Model</vt:lpstr>
      <vt:lpstr>Data Collection</vt:lpstr>
      <vt:lpstr>Data Collection</vt:lpstr>
      <vt:lpstr>Data Collection</vt:lpstr>
      <vt:lpstr>Data Collection</vt:lpstr>
      <vt:lpstr>Data Collection</vt:lpstr>
      <vt:lpstr>Data Collection</vt:lpstr>
      <vt:lpstr>Data Collection</vt:lpstr>
      <vt:lpstr>Data Labeling</vt:lpstr>
      <vt:lpstr>Data Labeling</vt:lpstr>
      <vt:lpstr>Model Training</vt:lpstr>
      <vt:lpstr>Model Training</vt:lpstr>
      <vt:lpstr>Model Training</vt:lpstr>
      <vt:lpstr>Model Training</vt:lpstr>
      <vt:lpstr>Model Training</vt:lpstr>
      <vt:lpstr>Real-Time Model Prediction</vt:lpstr>
      <vt:lpstr>Real-Time Model Prediction</vt:lpstr>
      <vt:lpstr>Lessons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Following with PuppyPi</dc:title>
  <dc:creator>Fletcher Wadsworth</dc:creator>
  <cp:lastModifiedBy>Fletcher Wadsworth</cp:lastModifiedBy>
  <cp:revision>20</cp:revision>
  <dcterms:created xsi:type="dcterms:W3CDTF">2023-07-11T00:12:45Z</dcterms:created>
  <dcterms:modified xsi:type="dcterms:W3CDTF">2023-07-11T03:48:48Z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0x010100CCF66D24444FB145A2F13042720BF9FF</vt:lpwstr>
  </property>
</Properties>
</file>